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61" r:id="rId4"/>
    <p:sldId id="258" r:id="rId5"/>
    <p:sldId id="259" r:id="rId6"/>
    <p:sldId id="260" r:id="rId7"/>
    <p:sldId id="262" r:id="rId8"/>
    <p:sldId id="263" r:id="rId9"/>
    <p:sldId id="264" r:id="rId10"/>
    <p:sldId id="266" r:id="rId11"/>
    <p:sldId id="267" r:id="rId12"/>
  </p:sldIdLst>
  <p:sldSz cx="9144000" cy="6858000" type="screen4x3"/>
  <p:notesSz cx="6805613" cy="9939338"/>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00" autoAdjust="0"/>
    <p:restoredTop sz="68337" autoAdjust="0"/>
  </p:normalViewPr>
  <p:slideViewPr>
    <p:cSldViewPr>
      <p:cViewPr>
        <p:scale>
          <a:sx n="50" d="100"/>
          <a:sy n="50" d="100"/>
        </p:scale>
        <p:origin x="-134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7FFB52DC-89AB-490A-AA34-F83A6822F4AA}" type="datetimeFigureOut">
              <a:rPr lang="en-AU" smtClean="0"/>
              <a:pPr/>
              <a:t>15/06/2015</a:t>
            </a:fld>
            <a:endParaRPr lang="en-AU"/>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8A57E3EB-C8F2-40F7-948A-B9CD6EE94ADA}" type="slidenum">
              <a:rPr lang="en-AU" smtClean="0"/>
              <a:pPr/>
              <a:t>‹#›</a:t>
            </a:fld>
            <a:endParaRPr lang="en-AU"/>
          </a:p>
        </p:txBody>
      </p:sp>
    </p:spTree>
    <p:extLst>
      <p:ext uri="{BB962C8B-B14F-4D97-AF65-F5344CB8AC3E}">
        <p14:creationId xmlns:p14="http://schemas.microsoft.com/office/powerpoint/2010/main" val="428603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This presentation is designed for use at parent or school community meetings prior to the introduction</a:t>
            </a:r>
            <a:r>
              <a:rPr lang="en-AU" baseline="0" dirty="0" smtClean="0"/>
              <a:t> of Parent Online Payments.</a:t>
            </a:r>
          </a:p>
          <a:p>
            <a:endParaRPr lang="en-AU" baseline="0" dirty="0" smtClean="0"/>
          </a:p>
          <a:p>
            <a:r>
              <a:rPr lang="en-AU" baseline="0" dirty="0" smtClean="0"/>
              <a:t>Emphasise the importance of  the information in Slide 6 – Payment description. The school will advise parents what the enter here, if parents are unsure they should contact the school prior to making the payment. This will make receipting in OASIS straightforward.</a:t>
            </a:r>
          </a:p>
          <a:p>
            <a:endParaRPr lang="en-AU" baseline="0" dirty="0" smtClean="0"/>
          </a:p>
          <a:p>
            <a:r>
              <a:rPr lang="en-AU" baseline="0" dirty="0" smtClean="0"/>
              <a:t>Parents can still pay in the usual method i.e. cash, cheques or </a:t>
            </a:r>
            <a:r>
              <a:rPr lang="en-AU" baseline="0" dirty="0" err="1" smtClean="0"/>
              <a:t>eftpos</a:t>
            </a:r>
            <a:r>
              <a:rPr lang="en-AU" baseline="0" dirty="0" smtClean="0"/>
              <a:t> if your school has that facility. </a:t>
            </a:r>
          </a:p>
          <a:p>
            <a:r>
              <a:rPr lang="en-AU" baseline="0" dirty="0" smtClean="0"/>
              <a:t>This system is not meant to replace any of those, it is just another option for parents, although you may find that cash is being replaced by online payments.</a:t>
            </a:r>
          </a:p>
          <a:p>
            <a:endParaRPr lang="en-AU" baseline="0" dirty="0" smtClean="0"/>
          </a:p>
          <a:p>
            <a:r>
              <a:rPr lang="en-AU" baseline="0" dirty="0" smtClean="0"/>
              <a:t>This is much more secure than parents entering credit card details on the back of envelopes for schools to rekey and then be responsible for the secure destruction of the hand written details.</a:t>
            </a:r>
          </a:p>
          <a:p>
            <a:endParaRPr lang="en-AU" baseline="0" dirty="0" smtClean="0"/>
          </a:p>
          <a:p>
            <a:endParaRPr lang="en-AU" dirty="0"/>
          </a:p>
        </p:txBody>
      </p:sp>
      <p:sp>
        <p:nvSpPr>
          <p:cNvPr id="4" name="Slide Number Placeholder 3"/>
          <p:cNvSpPr>
            <a:spLocks noGrp="1"/>
          </p:cNvSpPr>
          <p:nvPr>
            <p:ph type="sldNum" sz="quarter" idx="10"/>
          </p:nvPr>
        </p:nvSpPr>
        <p:spPr/>
        <p:txBody>
          <a:bodyPr/>
          <a:lstStyle/>
          <a:p>
            <a:fld id="{8A57E3EB-C8F2-40F7-948A-B9CD6EE94ADA}" type="slidenum">
              <a:rPr lang="en-AU" smtClean="0"/>
              <a:pPr/>
              <a:t>1</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Choose Make Another Payment to</a:t>
            </a:r>
            <a:r>
              <a:rPr lang="en-AU" baseline="0" dirty="0" smtClean="0"/>
              <a:t> pay for additional students. This allows you to enter the student’s name, class/year and date of birth so there is no confusion at the school as to which student the payment applies to.</a:t>
            </a:r>
          </a:p>
          <a:p>
            <a:endParaRPr lang="en-AU" baseline="0" dirty="0" smtClean="0"/>
          </a:p>
          <a:p>
            <a:endParaRPr lang="en-AU" dirty="0"/>
          </a:p>
        </p:txBody>
      </p:sp>
      <p:sp>
        <p:nvSpPr>
          <p:cNvPr id="4" name="Slide Number Placeholder 3"/>
          <p:cNvSpPr>
            <a:spLocks noGrp="1"/>
          </p:cNvSpPr>
          <p:nvPr>
            <p:ph type="sldNum" sz="quarter" idx="10"/>
          </p:nvPr>
        </p:nvSpPr>
        <p:spPr/>
        <p:txBody>
          <a:bodyPr/>
          <a:lstStyle/>
          <a:p>
            <a:fld id="{8A57E3EB-C8F2-40F7-948A-B9CD6EE94ADA}" type="slidenum">
              <a:rPr lang="en-AU" smtClean="0"/>
              <a:pPr/>
              <a:t>10</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The school receives a report from Westpac every day to enable them to process the receipts to the student’s account.</a:t>
            </a:r>
            <a:endParaRPr lang="en-AU" dirty="0"/>
          </a:p>
        </p:txBody>
      </p:sp>
      <p:sp>
        <p:nvSpPr>
          <p:cNvPr id="4" name="Slide Number Placeholder 3"/>
          <p:cNvSpPr>
            <a:spLocks noGrp="1"/>
          </p:cNvSpPr>
          <p:nvPr>
            <p:ph type="sldNum" sz="quarter" idx="10"/>
          </p:nvPr>
        </p:nvSpPr>
        <p:spPr/>
        <p:txBody>
          <a:bodyPr/>
          <a:lstStyle/>
          <a:p>
            <a:fld id="{8A57E3EB-C8F2-40F7-948A-B9CD6EE94ADA}" type="slidenum">
              <a:rPr lang="en-AU" smtClean="0"/>
              <a:pPr/>
              <a:t>11</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smtClean="0"/>
          </a:p>
          <a:p>
            <a:r>
              <a:rPr lang="en-AU" baseline="0" dirty="0" smtClean="0"/>
              <a:t>The button may not be in the same place as the diagram above i</a:t>
            </a:r>
            <a:r>
              <a:rPr lang="en-AU" dirty="0" smtClean="0"/>
              <a:t>f</a:t>
            </a:r>
            <a:r>
              <a:rPr lang="en-AU" baseline="0" dirty="0" smtClean="0"/>
              <a:t> your school manages their own website or it is managed by a third party.</a:t>
            </a:r>
            <a:endParaRPr lang="en-AU" dirty="0"/>
          </a:p>
        </p:txBody>
      </p:sp>
      <p:sp>
        <p:nvSpPr>
          <p:cNvPr id="4" name="Slide Number Placeholder 3"/>
          <p:cNvSpPr>
            <a:spLocks noGrp="1"/>
          </p:cNvSpPr>
          <p:nvPr>
            <p:ph type="sldNum" sz="quarter" idx="10"/>
          </p:nvPr>
        </p:nvSpPr>
        <p:spPr/>
        <p:txBody>
          <a:bodyPr/>
          <a:lstStyle/>
          <a:p>
            <a:fld id="{8A57E3EB-C8F2-40F7-948A-B9CD6EE94ADA}" type="slidenum">
              <a:rPr lang="en-AU" smtClean="0"/>
              <a:pPr/>
              <a:t>2</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smtClean="0"/>
          </a:p>
          <a:p>
            <a:r>
              <a:rPr lang="en-AU" dirty="0" smtClean="0"/>
              <a:t>PayPal and </a:t>
            </a:r>
            <a:r>
              <a:rPr lang="en-AU" dirty="0" err="1" smtClean="0"/>
              <a:t>Bpay</a:t>
            </a:r>
            <a:r>
              <a:rPr lang="en-AU" dirty="0" smtClean="0"/>
              <a:t> are not suitable for schools. These will only allow you to a pay one amount, the school will not always</a:t>
            </a:r>
            <a:r>
              <a:rPr lang="en-AU" baseline="0" dirty="0" smtClean="0"/>
              <a:t> have clarity at to what item you are paying for. </a:t>
            </a:r>
          </a:p>
          <a:p>
            <a:endParaRPr lang="en-AU" baseline="0" dirty="0" smtClean="0"/>
          </a:p>
          <a:p>
            <a:r>
              <a:rPr lang="en-AU" baseline="0" dirty="0" smtClean="0"/>
              <a:t>You should not deposit directly into the school bank account as only limited text will appear on the school’s bank statement and the school will not always have clarity of what or who you are paying for. </a:t>
            </a:r>
            <a:endParaRPr lang="en-AU" dirty="0" smtClean="0"/>
          </a:p>
          <a:p>
            <a:endParaRPr lang="en-AU" dirty="0" smtClean="0"/>
          </a:p>
          <a:p>
            <a:r>
              <a:rPr lang="en-AU" dirty="0" smtClean="0"/>
              <a:t>The only EFTPOS</a:t>
            </a:r>
            <a:r>
              <a:rPr lang="en-AU" baseline="0" dirty="0" smtClean="0"/>
              <a:t> cards are accepted are those that have a Visa or MasterCard logo.</a:t>
            </a:r>
            <a:endParaRPr lang="en-AU" dirty="0"/>
          </a:p>
        </p:txBody>
      </p:sp>
      <p:sp>
        <p:nvSpPr>
          <p:cNvPr id="4" name="Slide Number Placeholder 3"/>
          <p:cNvSpPr>
            <a:spLocks noGrp="1"/>
          </p:cNvSpPr>
          <p:nvPr>
            <p:ph type="sldNum" sz="quarter" idx="10"/>
          </p:nvPr>
        </p:nvSpPr>
        <p:spPr/>
        <p:txBody>
          <a:bodyPr/>
          <a:lstStyle/>
          <a:p>
            <a:fld id="{8A57E3EB-C8F2-40F7-948A-B9CD6EE94ADA}" type="slidenum">
              <a:rPr lang="en-AU" smtClean="0"/>
              <a:pPr/>
              <a:t>3</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Go through each of the next 4 slides to explain each</a:t>
            </a:r>
            <a:r>
              <a:rPr lang="en-AU" baseline="0" dirty="0" smtClean="0"/>
              <a:t> of the above.</a:t>
            </a:r>
            <a:endParaRPr lang="en-AU" dirty="0"/>
          </a:p>
        </p:txBody>
      </p:sp>
      <p:sp>
        <p:nvSpPr>
          <p:cNvPr id="4" name="Slide Number Placeholder 3"/>
          <p:cNvSpPr>
            <a:spLocks noGrp="1"/>
          </p:cNvSpPr>
          <p:nvPr>
            <p:ph type="sldNum" sz="quarter" idx="10"/>
          </p:nvPr>
        </p:nvSpPr>
        <p:spPr/>
        <p:txBody>
          <a:bodyPr/>
          <a:lstStyle/>
          <a:p>
            <a:fld id="{8A57E3EB-C8F2-40F7-948A-B9CD6EE94ADA}" type="slidenum">
              <a:rPr lang="en-AU" smtClean="0"/>
              <a:pPr/>
              <a:t>4</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Anything with an * </a:t>
            </a:r>
            <a:r>
              <a:rPr lang="en-AU" dirty="0" err="1" smtClean="0"/>
              <a:t>asterix</a:t>
            </a:r>
            <a:r>
              <a:rPr lang="en-AU" dirty="0" smtClean="0"/>
              <a:t> is mandatory, if it is not filled in correctly you will get an error message and the payment will not proceed until the data is corrected.</a:t>
            </a:r>
          </a:p>
          <a:p>
            <a:endParaRPr lang="en-AU" dirty="0" smtClean="0"/>
          </a:p>
          <a:p>
            <a:r>
              <a:rPr lang="en-AU" dirty="0" smtClean="0"/>
              <a:t>Emphasise why</a:t>
            </a:r>
            <a:r>
              <a:rPr lang="en-AU" baseline="0" dirty="0" smtClean="0"/>
              <a:t> you need the students name, class/year and date of birth.</a:t>
            </a:r>
          </a:p>
          <a:p>
            <a:endParaRPr lang="en-AU" baseline="0" dirty="0" smtClean="0"/>
          </a:p>
          <a:p>
            <a:r>
              <a:rPr lang="en-AU" baseline="0" dirty="0" smtClean="0"/>
              <a:t>Discuss Student Registration Numbers and invoice or reference numbers – you school may or may not use them - they are optional.</a:t>
            </a:r>
          </a:p>
          <a:p>
            <a:endParaRPr lang="en-AU" baseline="0" dirty="0" smtClean="0"/>
          </a:p>
          <a:p>
            <a:endParaRPr lang="en-AU" dirty="0"/>
          </a:p>
        </p:txBody>
      </p:sp>
      <p:sp>
        <p:nvSpPr>
          <p:cNvPr id="4" name="Slide Number Placeholder 3"/>
          <p:cNvSpPr>
            <a:spLocks noGrp="1"/>
          </p:cNvSpPr>
          <p:nvPr>
            <p:ph type="sldNum" sz="quarter" idx="10"/>
          </p:nvPr>
        </p:nvSpPr>
        <p:spPr/>
        <p:txBody>
          <a:bodyPr/>
          <a:lstStyle/>
          <a:p>
            <a:fld id="{8A57E3EB-C8F2-40F7-948A-B9CD6EE94ADA}" type="slidenum">
              <a:rPr lang="en-AU" smtClean="0"/>
              <a:pPr/>
              <a:t>5</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Clarify the need for accuracy in the payment description boxes.</a:t>
            </a:r>
          </a:p>
          <a:p>
            <a:endParaRPr lang="en-AU" dirty="0" smtClean="0"/>
          </a:p>
          <a:p>
            <a:r>
              <a:rPr lang="en-AU" dirty="0" smtClean="0"/>
              <a:t>In excursion do not type in excursion, type in the name of the excursion </a:t>
            </a:r>
            <a:r>
              <a:rPr lang="en-AU" dirty="0" err="1" smtClean="0"/>
              <a:t>eg</a:t>
            </a:r>
            <a:r>
              <a:rPr lang="en-AU" dirty="0" smtClean="0"/>
              <a:t> Zoo</a:t>
            </a:r>
          </a:p>
          <a:p>
            <a:endParaRPr lang="en-AU" dirty="0" smtClean="0"/>
          </a:p>
          <a:p>
            <a:r>
              <a:rPr lang="en-AU" dirty="0" smtClean="0"/>
              <a:t>Use Other if</a:t>
            </a:r>
            <a:r>
              <a:rPr lang="en-AU" baseline="0" dirty="0" smtClean="0"/>
              <a:t> paying making a whole term payment. You will not then choose the individual items from the list above Other.</a:t>
            </a:r>
          </a:p>
          <a:p>
            <a:endParaRPr lang="en-AU" baseline="0" dirty="0" smtClean="0"/>
          </a:p>
          <a:p>
            <a:r>
              <a:rPr lang="en-AU" baseline="0" dirty="0" smtClean="0"/>
              <a:t>Limits:</a:t>
            </a:r>
          </a:p>
          <a:p>
            <a:r>
              <a:rPr lang="en-AU" baseline="0" dirty="0" smtClean="0"/>
              <a:t>Voluntary School Contributions – only 1</a:t>
            </a:r>
          </a:p>
          <a:p>
            <a:r>
              <a:rPr lang="en-AU" baseline="0" dirty="0" smtClean="0"/>
              <a:t>Subject Contributions – up to 10</a:t>
            </a:r>
          </a:p>
          <a:p>
            <a:r>
              <a:rPr lang="en-AU" baseline="0" dirty="0" smtClean="0"/>
              <a:t>Excursions, Sport, Creative &amp; Practical Arts, Sales to Students and Other – up to 5 of each</a:t>
            </a:r>
            <a:endParaRPr lang="en-AU" dirty="0"/>
          </a:p>
        </p:txBody>
      </p:sp>
      <p:sp>
        <p:nvSpPr>
          <p:cNvPr id="4" name="Slide Number Placeholder 3"/>
          <p:cNvSpPr>
            <a:spLocks noGrp="1"/>
          </p:cNvSpPr>
          <p:nvPr>
            <p:ph type="sldNum" sz="quarter" idx="10"/>
          </p:nvPr>
        </p:nvSpPr>
        <p:spPr/>
        <p:txBody>
          <a:bodyPr/>
          <a:lstStyle/>
          <a:p>
            <a:fld id="{8A57E3EB-C8F2-40F7-948A-B9CD6EE94ADA}" type="slidenum">
              <a:rPr lang="en-AU" smtClean="0"/>
              <a:pPr/>
              <a:t>6</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Same as most other payment systems.</a:t>
            </a:r>
            <a:endParaRPr lang="en-AU" dirty="0"/>
          </a:p>
        </p:txBody>
      </p:sp>
      <p:sp>
        <p:nvSpPr>
          <p:cNvPr id="4" name="Slide Number Placeholder 3"/>
          <p:cNvSpPr>
            <a:spLocks noGrp="1"/>
          </p:cNvSpPr>
          <p:nvPr>
            <p:ph type="sldNum" sz="quarter" idx="10"/>
          </p:nvPr>
        </p:nvSpPr>
        <p:spPr/>
        <p:txBody>
          <a:bodyPr/>
          <a:lstStyle/>
          <a:p>
            <a:fld id="{8A57E3EB-C8F2-40F7-948A-B9CD6EE94ADA}" type="slidenum">
              <a:rPr lang="en-AU" smtClean="0"/>
              <a:pPr/>
              <a:t>7</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If the </a:t>
            </a:r>
            <a:r>
              <a:rPr lang="en-AU" dirty="0" err="1" smtClean="0"/>
              <a:t>Captcha</a:t>
            </a:r>
            <a:r>
              <a:rPr lang="en-AU" dirty="0" smtClean="0"/>
              <a:t> code is difficult to read, select Generate a new </a:t>
            </a:r>
            <a:r>
              <a:rPr lang="en-AU" dirty="0" err="1" smtClean="0"/>
              <a:t>Captcha</a:t>
            </a:r>
            <a:r>
              <a:rPr lang="en-AU" dirty="0" smtClean="0"/>
              <a:t> Verification Code. This is a security feature that protects the credit card holder.</a:t>
            </a:r>
          </a:p>
          <a:p>
            <a:endParaRPr lang="en-AU" dirty="0" smtClean="0"/>
          </a:p>
          <a:p>
            <a:r>
              <a:rPr lang="en-AU" dirty="0" smtClean="0"/>
              <a:t>You can modify the credit card details or cancel the payment at this point,</a:t>
            </a:r>
            <a:r>
              <a:rPr lang="en-AU" baseline="0" dirty="0" smtClean="0"/>
              <a:t> or you can proceed and make the payment.</a:t>
            </a:r>
            <a:endParaRPr lang="en-AU" dirty="0"/>
          </a:p>
        </p:txBody>
      </p:sp>
      <p:sp>
        <p:nvSpPr>
          <p:cNvPr id="4" name="Slide Number Placeholder 3"/>
          <p:cNvSpPr>
            <a:spLocks noGrp="1"/>
          </p:cNvSpPr>
          <p:nvPr>
            <p:ph type="sldNum" sz="quarter" idx="10"/>
          </p:nvPr>
        </p:nvSpPr>
        <p:spPr/>
        <p:txBody>
          <a:bodyPr/>
          <a:lstStyle/>
          <a:p>
            <a:fld id="{8A57E3EB-C8F2-40F7-948A-B9CD6EE94ADA}" type="slidenum">
              <a:rPr lang="en-AU" smtClean="0"/>
              <a:pPr/>
              <a:t>8</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The school will not issue</a:t>
            </a:r>
            <a:r>
              <a:rPr lang="en-AU" baseline="0" dirty="0" smtClean="0"/>
              <a:t> a receipt.</a:t>
            </a:r>
          </a:p>
          <a:p>
            <a:endParaRPr lang="en-AU" baseline="0" dirty="0" smtClean="0"/>
          </a:p>
          <a:p>
            <a:r>
              <a:rPr lang="en-AU" baseline="0" dirty="0" smtClean="0"/>
              <a:t>If a payment has been made in error, or the school needs to process a refund then this refund will go back to the card that was used for the payment.</a:t>
            </a:r>
          </a:p>
          <a:p>
            <a:r>
              <a:rPr lang="en-AU" baseline="0" dirty="0" smtClean="0"/>
              <a:t>Contact the school if this is the case.</a:t>
            </a:r>
          </a:p>
          <a:p>
            <a:endParaRPr lang="en-AU" baseline="0" dirty="0" smtClean="0"/>
          </a:p>
          <a:p>
            <a:r>
              <a:rPr lang="en-AU" baseline="0" dirty="0" smtClean="0"/>
              <a:t>Permission notes are still required, payment does not constitute permission.</a:t>
            </a:r>
          </a:p>
          <a:p>
            <a:endParaRPr lang="en-AU" baseline="0" dirty="0" smtClean="0"/>
          </a:p>
          <a:p>
            <a:endParaRPr lang="en-AU" dirty="0"/>
          </a:p>
        </p:txBody>
      </p:sp>
      <p:sp>
        <p:nvSpPr>
          <p:cNvPr id="4" name="Slide Number Placeholder 3"/>
          <p:cNvSpPr>
            <a:spLocks noGrp="1"/>
          </p:cNvSpPr>
          <p:nvPr>
            <p:ph type="sldNum" sz="quarter" idx="10"/>
          </p:nvPr>
        </p:nvSpPr>
        <p:spPr/>
        <p:txBody>
          <a:bodyPr/>
          <a:lstStyle/>
          <a:p>
            <a:fld id="{8A57E3EB-C8F2-40F7-948A-B9CD6EE94ADA}" type="slidenum">
              <a:rPr lang="en-AU" smtClean="0"/>
              <a:pPr/>
              <a:t>9</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A7C8D9C-6098-4CA5-BE91-B6DA190175A1}" type="datetime1">
              <a:rPr lang="en-US" smtClean="0"/>
              <a:pPr/>
              <a:t>6/15/2015</a:t>
            </a:fld>
            <a:endParaRPr lang="en-US" dirty="0">
              <a:solidFill>
                <a:srgbClr val="FFFFFF"/>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CE1433-B11D-4FD0-8F43-E9D2562FC23C}" type="datetime1">
              <a:rPr lang="en-US" smtClean="0"/>
              <a:pPr/>
              <a:t>6/15/2015</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B6CEAD-CEF7-46EB-86E0-A3BCF61A1024}" type="datetime1">
              <a:rPr lang="en-US" smtClean="0"/>
              <a:pPr/>
              <a:t>6/15/2015</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7A69BD7-472C-40D2-9698-E2271440E112}" type="datetime1">
              <a:rPr lang="en-US" smtClean="0"/>
              <a:pPr/>
              <a:t>6/15/2015</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AC45D90-6491-4935-93AA-9FD18D829F91}" type="datetime1">
              <a:rPr lang="en-US" smtClean="0"/>
              <a:pPr/>
              <a:t>6/15/2015</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6821B8-C6CA-4D77-A5DF-E75E07FF65CD}" type="datetime1">
              <a:rPr lang="en-US" smtClean="0"/>
              <a:pPr/>
              <a:t>6/15/2015</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E1257E8-CA62-4419-B4FD-EAEBF9F3EE13}" type="datetime1">
              <a:rPr lang="en-US" smtClean="0"/>
              <a:pPr/>
              <a:t>6/15/2015</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2AEC7D3-5B67-40CD-8010-5FB75D9D01D5}" type="datetime1">
              <a:rPr lang="en-US" smtClean="0"/>
              <a:pPr/>
              <a:t>6/15/2015</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B9600E8-0EE5-4B3B-8903-6FD96698AA3E}" type="datetime1">
              <a:rPr lang="en-US" smtClean="0"/>
              <a:pPr/>
              <a:t>6/15/2015</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6EDBB47-5A7D-4C12-A04E-998E602F20E8}" type="datetime1">
              <a:rPr lang="en-US" smtClean="0"/>
              <a:pPr/>
              <a:t>6/15/2015</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0DE34A9-4E23-4CBE-A939-E71404A6C6D6}" type="datetime1">
              <a:rPr lang="en-US" smtClean="0"/>
              <a:pPr/>
              <a:t>6/15/2015</a:t>
            </a:fld>
            <a:endParaRPr lang="en-US">
              <a:solidFill>
                <a:schemeClr val="tx1"/>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a:t>
            </a:fld>
            <a:endParaRPr kumimoji="0" lang="en-US">
              <a:solidFill>
                <a:schemeClr val="tx1"/>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b="0" i="0" u="none"/>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414E60C-21A0-469B-B0C2-526767BF3AC2}" type="datetime1">
              <a:rPr lang="en-US" smtClean="0"/>
              <a:pPr/>
              <a:t>6/15/2015</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i="0" u="none"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wmf"/><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492896"/>
            <a:ext cx="7772400" cy="1829761"/>
          </a:xfrm>
        </p:spPr>
        <p:txBody>
          <a:bodyPr>
            <a:noAutofit/>
          </a:bodyPr>
          <a:lstStyle/>
          <a:p>
            <a:pPr algn="ctr"/>
            <a:r>
              <a:rPr lang="en-AU" dirty="0" smtClean="0"/>
              <a:t>Parent Online Payments using </a:t>
            </a:r>
            <a:br>
              <a:rPr lang="en-AU" dirty="0" smtClean="0"/>
            </a:br>
            <a:r>
              <a:rPr lang="en-AU" dirty="0" smtClean="0"/>
              <a:t>Westpac </a:t>
            </a:r>
            <a:r>
              <a:rPr lang="en-AU" dirty="0" err="1" smtClean="0"/>
              <a:t>QuickWeb</a:t>
            </a:r>
            <a:endParaRPr lang="en-AU" dirty="0"/>
          </a:p>
        </p:txBody>
      </p:sp>
      <p:sp>
        <p:nvSpPr>
          <p:cNvPr id="5" name="Subtitle 4"/>
          <p:cNvSpPr>
            <a:spLocks noGrp="1"/>
          </p:cNvSpPr>
          <p:nvPr>
            <p:ph type="subTitle" idx="1"/>
          </p:nvPr>
        </p:nvSpPr>
        <p:spPr>
          <a:xfrm>
            <a:off x="755576" y="5517232"/>
            <a:ext cx="7772400" cy="1199704"/>
          </a:xfrm>
        </p:spPr>
        <p:txBody>
          <a:bodyPr>
            <a:normAutofit/>
          </a:bodyPr>
          <a:lstStyle/>
          <a:p>
            <a:pPr algn="l"/>
            <a:r>
              <a:rPr lang="en-AU" sz="1600" dirty="0" smtClean="0">
                <a:solidFill>
                  <a:schemeClr val="bg1"/>
                </a:solidFill>
              </a:rPr>
              <a:t>Schools Finance</a:t>
            </a:r>
          </a:p>
          <a:p>
            <a:pPr algn="l"/>
            <a:r>
              <a:rPr lang="en-AU" sz="1600" dirty="0" smtClean="0">
                <a:solidFill>
                  <a:schemeClr val="bg1"/>
                </a:solidFill>
              </a:rPr>
              <a:t>October 2014</a:t>
            </a:r>
            <a:endParaRPr lang="en-AU" sz="1600" dirty="0">
              <a:solidFill>
                <a:schemeClr val="bg1"/>
              </a:solidFill>
            </a:endParaRPr>
          </a:p>
        </p:txBody>
      </p:sp>
      <p:pic>
        <p:nvPicPr>
          <p:cNvPr id="7" name="Picture 6" descr="DEC_darker blue.jpg"/>
          <p:cNvPicPr/>
          <p:nvPr/>
        </p:nvPicPr>
        <p:blipFill>
          <a:blip r:embed="rId3" cstate="print"/>
          <a:srcRect/>
          <a:stretch>
            <a:fillRect/>
          </a:stretch>
        </p:blipFill>
        <p:spPr bwMode="auto">
          <a:xfrm>
            <a:off x="179512" y="116632"/>
            <a:ext cx="2305050" cy="628650"/>
          </a:xfrm>
          <a:prstGeom prst="rect">
            <a:avLst/>
          </a:prstGeom>
          <a:noFill/>
          <a:ln w="9525">
            <a:noFill/>
            <a:miter lim="800000"/>
            <a:headEnd/>
            <a:tailEnd/>
          </a:ln>
        </p:spPr>
      </p:pic>
      <p:pic>
        <p:nvPicPr>
          <p:cNvPr id="7171" name="Picture 3" descr="C:\Documents and Settings\jhood2\Local Settings\Temporary Internet Files\Content.IE5\PNGNBZ3Q\MP900405584[1].jpg"/>
          <p:cNvPicPr>
            <a:picLocks noChangeAspect="1" noChangeArrowheads="1"/>
          </p:cNvPicPr>
          <p:nvPr/>
        </p:nvPicPr>
        <p:blipFill>
          <a:blip r:embed="rId4" cstate="print"/>
          <a:srcRect/>
          <a:stretch>
            <a:fillRect/>
          </a:stretch>
        </p:blipFill>
        <p:spPr bwMode="auto">
          <a:xfrm>
            <a:off x="6660232" y="260648"/>
            <a:ext cx="2232900" cy="1493912"/>
          </a:xfrm>
          <a:prstGeom prst="rect">
            <a:avLst/>
          </a:prstGeom>
          <a:noFill/>
        </p:spPr>
      </p:pic>
      <p:sp>
        <p:nvSpPr>
          <p:cNvPr id="11" name="Slide Number Placeholder 10"/>
          <p:cNvSpPr>
            <a:spLocks noGrp="1"/>
          </p:cNvSpPr>
          <p:nvPr>
            <p:ph type="sldNum" sz="quarter" idx="12"/>
          </p:nvPr>
        </p:nvSpPr>
        <p:spPr/>
        <p:txBody>
          <a:bodyPr/>
          <a:lstStyle/>
          <a:p>
            <a:fld id="{D5BBC35B-A44B-4119-B8DA-DE9E3DFADA20}" type="slidenum">
              <a:rPr kumimoji="0" lang="en-US" smtClean="0"/>
              <a:pPr/>
              <a:t>1</a:t>
            </a:fld>
            <a:endParaRPr kumimoji="0" lang="en-US" dirty="0">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1772816"/>
            <a:ext cx="8229600" cy="1143000"/>
          </a:xfrm>
        </p:spPr>
        <p:txBody>
          <a:bodyPr>
            <a:normAutofit fontScale="90000"/>
          </a:bodyPr>
          <a:lstStyle/>
          <a:p>
            <a:r>
              <a:rPr lang="en-AU" dirty="0" smtClean="0"/>
              <a:t>More than one student to pay for?</a:t>
            </a:r>
            <a:endParaRPr lang="en-AU" dirty="0"/>
          </a:p>
        </p:txBody>
      </p:sp>
      <p:pic>
        <p:nvPicPr>
          <p:cNvPr id="4" name="Picture 3" descr="DEC_darker blue.jpg"/>
          <p:cNvPicPr/>
          <p:nvPr/>
        </p:nvPicPr>
        <p:blipFill>
          <a:blip r:embed="rId3" cstate="print"/>
          <a:srcRect/>
          <a:stretch>
            <a:fillRect/>
          </a:stretch>
        </p:blipFill>
        <p:spPr bwMode="auto">
          <a:xfrm>
            <a:off x="179512" y="116632"/>
            <a:ext cx="2305050" cy="628650"/>
          </a:xfrm>
          <a:prstGeom prst="rect">
            <a:avLst/>
          </a:prstGeom>
          <a:noFill/>
          <a:ln w="9525">
            <a:noFill/>
            <a:miter lim="800000"/>
            <a:headEnd/>
            <a:tailEnd/>
          </a:ln>
        </p:spPr>
      </p:pic>
      <p:pic>
        <p:nvPicPr>
          <p:cNvPr id="21507" name="Picture 3"/>
          <p:cNvPicPr>
            <a:picLocks noGrp="1" noChangeAspect="1" noChangeArrowheads="1"/>
          </p:cNvPicPr>
          <p:nvPr>
            <p:ph idx="1"/>
          </p:nvPr>
        </p:nvPicPr>
        <p:blipFill>
          <a:blip r:embed="rId4" cstate="print"/>
          <a:srcRect/>
          <a:stretch>
            <a:fillRect/>
          </a:stretch>
        </p:blipFill>
        <p:spPr bwMode="auto">
          <a:xfrm>
            <a:off x="776587" y="2984376"/>
            <a:ext cx="7958126" cy="792088"/>
          </a:xfrm>
          <a:prstGeom prst="rect">
            <a:avLst/>
          </a:prstGeom>
          <a:noFill/>
          <a:ln w="9525">
            <a:noFill/>
            <a:miter lim="800000"/>
            <a:headEnd/>
            <a:tailEnd/>
          </a:ln>
        </p:spPr>
      </p:pic>
      <p:sp>
        <p:nvSpPr>
          <p:cNvPr id="7" name="TextBox 6"/>
          <p:cNvSpPr txBox="1"/>
          <p:nvPr/>
        </p:nvSpPr>
        <p:spPr>
          <a:xfrm>
            <a:off x="1403648" y="3861048"/>
            <a:ext cx="6480720" cy="646331"/>
          </a:xfrm>
          <a:prstGeom prst="rect">
            <a:avLst/>
          </a:prstGeom>
          <a:noFill/>
        </p:spPr>
        <p:txBody>
          <a:bodyPr wrap="square" rtlCol="0">
            <a:spAutoFit/>
          </a:bodyPr>
          <a:lstStyle/>
          <a:p>
            <a:r>
              <a:rPr lang="en-AU" dirty="0" smtClean="0"/>
              <a:t>Select Make Another Payment to pay for additional students</a:t>
            </a:r>
            <a:endParaRPr lang="en-AU" dirty="0"/>
          </a:p>
        </p:txBody>
      </p:sp>
      <p:pic>
        <p:nvPicPr>
          <p:cNvPr id="21509" name="Picture 5" descr="C:\Documents and Settings\jhood2\Local Settings\Temporary Internet Files\Content.IE5\5XCZUIQM\MP900442486[1].jpg"/>
          <p:cNvPicPr>
            <a:picLocks noChangeAspect="1" noChangeArrowheads="1"/>
          </p:cNvPicPr>
          <p:nvPr/>
        </p:nvPicPr>
        <p:blipFill>
          <a:blip r:embed="rId5" cstate="print"/>
          <a:srcRect/>
          <a:stretch>
            <a:fillRect/>
          </a:stretch>
        </p:blipFill>
        <p:spPr bwMode="auto">
          <a:xfrm>
            <a:off x="5652120" y="4509120"/>
            <a:ext cx="2987824" cy="1890116"/>
          </a:xfrm>
          <a:prstGeom prst="rect">
            <a:avLst/>
          </a:prstGeom>
          <a:noFill/>
        </p:spPr>
      </p:pic>
      <p:pic>
        <p:nvPicPr>
          <p:cNvPr id="21511" name="Picture 7" descr="C:\Documents and Settings\jhood2\Local Settings\Temporary Internet Files\Content.IE5\PNGNBZ3Q\MP900442227[1].jpg"/>
          <p:cNvPicPr>
            <a:picLocks noChangeAspect="1" noChangeArrowheads="1"/>
          </p:cNvPicPr>
          <p:nvPr/>
        </p:nvPicPr>
        <p:blipFill>
          <a:blip r:embed="rId6" cstate="print"/>
          <a:srcRect/>
          <a:stretch>
            <a:fillRect/>
          </a:stretch>
        </p:blipFill>
        <p:spPr bwMode="auto">
          <a:xfrm>
            <a:off x="6588224" y="332656"/>
            <a:ext cx="2212067" cy="1445458"/>
          </a:xfrm>
          <a:prstGeom prst="rect">
            <a:avLst/>
          </a:prstGeom>
          <a:noFill/>
        </p:spPr>
      </p:pic>
      <p:sp>
        <p:nvSpPr>
          <p:cNvPr id="12" name="Slide Number Placeholder 11"/>
          <p:cNvSpPr>
            <a:spLocks noGrp="1"/>
          </p:cNvSpPr>
          <p:nvPr>
            <p:ph type="sldNum" sz="quarter" idx="12"/>
          </p:nvPr>
        </p:nvSpPr>
        <p:spPr/>
        <p:txBody>
          <a:bodyPr/>
          <a:lstStyle/>
          <a:p>
            <a:fld id="{D5BBC35B-A44B-4119-B8DA-DE9E3DFADA20}" type="slidenum">
              <a:rPr kumimoji="0" lang="en-US" smtClean="0"/>
              <a:pPr/>
              <a:t>10</a:t>
            </a:fld>
            <a:endParaRPr kumimoji="0" lang="en-US"/>
          </a:p>
        </p:txBody>
      </p:sp>
      <p:sp>
        <p:nvSpPr>
          <p:cNvPr id="2" name="Bent Arrow 1"/>
          <p:cNvSpPr/>
          <p:nvPr/>
        </p:nvSpPr>
        <p:spPr>
          <a:xfrm>
            <a:off x="3707904" y="3308384"/>
            <a:ext cx="576064" cy="43434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The payment must be made before 6pm for the school to receive the funds the next day. i.e. pay before 6pm on Monday, the school will have the funds on Tuesday morning.</a:t>
            </a:r>
          </a:p>
          <a:p>
            <a:pPr>
              <a:buNone/>
            </a:pPr>
            <a:endParaRPr lang="en-AU" dirty="0" smtClean="0"/>
          </a:p>
          <a:p>
            <a:r>
              <a:rPr lang="en-AU" dirty="0" smtClean="0"/>
              <a:t>If the payment is after 6pm then there will be a 24 hour delay in the school receiving the funds i.e. pay after 6pm on Monday, the school will have the funds on Wednesday morning.</a:t>
            </a:r>
            <a:endParaRPr lang="en-AU" dirty="0"/>
          </a:p>
        </p:txBody>
      </p:sp>
      <p:sp>
        <p:nvSpPr>
          <p:cNvPr id="3" name="Title 2"/>
          <p:cNvSpPr>
            <a:spLocks noGrp="1"/>
          </p:cNvSpPr>
          <p:nvPr>
            <p:ph type="title"/>
          </p:nvPr>
        </p:nvSpPr>
        <p:spPr/>
        <p:txBody>
          <a:bodyPr/>
          <a:lstStyle/>
          <a:p>
            <a:r>
              <a:rPr lang="en-AU" dirty="0" smtClean="0"/>
              <a:t>Timing</a:t>
            </a:r>
            <a:endParaRPr lang="en-AU" dirty="0"/>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a:t>11</a:t>
            </a:fld>
            <a:endParaRPr kumimoji="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1052736"/>
            <a:ext cx="8229600" cy="1143000"/>
          </a:xfrm>
        </p:spPr>
        <p:txBody>
          <a:bodyPr/>
          <a:lstStyle/>
          <a:p>
            <a:r>
              <a:rPr lang="en-AU" dirty="0" smtClean="0"/>
              <a:t>What is </a:t>
            </a:r>
            <a:r>
              <a:rPr lang="en-AU" dirty="0" err="1" smtClean="0"/>
              <a:t>QuickWeb</a:t>
            </a:r>
            <a:r>
              <a:rPr lang="en-AU" dirty="0" smtClean="0"/>
              <a:t>?</a:t>
            </a:r>
            <a:endParaRPr lang="en-AU" dirty="0"/>
          </a:p>
        </p:txBody>
      </p:sp>
      <p:pic>
        <p:nvPicPr>
          <p:cNvPr id="4" name="Picture 3" descr="DEC_darker blue.jpg"/>
          <p:cNvPicPr/>
          <p:nvPr/>
        </p:nvPicPr>
        <p:blipFill>
          <a:blip r:embed="rId3" cstate="print"/>
          <a:srcRect/>
          <a:stretch>
            <a:fillRect/>
          </a:stretch>
        </p:blipFill>
        <p:spPr bwMode="auto">
          <a:xfrm>
            <a:off x="179512" y="116632"/>
            <a:ext cx="2305050" cy="628650"/>
          </a:xfrm>
          <a:prstGeom prst="rect">
            <a:avLst/>
          </a:prstGeom>
          <a:noFill/>
          <a:ln w="9525">
            <a:noFill/>
            <a:miter lim="800000"/>
            <a:headEnd/>
            <a:tailEnd/>
          </a:ln>
        </p:spPr>
      </p:pic>
      <p:sp>
        <p:nvSpPr>
          <p:cNvPr id="6" name="Content Placeholder 5"/>
          <p:cNvSpPr>
            <a:spLocks noGrp="1"/>
          </p:cNvSpPr>
          <p:nvPr>
            <p:ph idx="1"/>
          </p:nvPr>
        </p:nvSpPr>
        <p:spPr>
          <a:xfrm>
            <a:off x="457200" y="2060848"/>
            <a:ext cx="8229600" cy="3528391"/>
          </a:xfrm>
        </p:spPr>
        <p:txBody>
          <a:bodyPr/>
          <a:lstStyle/>
          <a:p>
            <a:r>
              <a:rPr lang="en-AU" dirty="0" smtClean="0"/>
              <a:t>Secure online payment facility hosted by Westpac</a:t>
            </a:r>
          </a:p>
          <a:p>
            <a:r>
              <a:rPr lang="en-AU" dirty="0" smtClean="0"/>
              <a:t>Accessed from the home page of the school’s website</a:t>
            </a:r>
          </a:p>
          <a:p>
            <a:r>
              <a:rPr lang="en-AU" dirty="0" smtClean="0"/>
              <a:t>$Make a payment “button”</a:t>
            </a:r>
          </a:p>
          <a:p>
            <a:endParaRPr lang="en-AU" dirty="0" smtClean="0"/>
          </a:p>
          <a:p>
            <a:endParaRPr lang="en-AU" dirty="0" smtClean="0"/>
          </a:p>
          <a:p>
            <a:endParaRPr lang="en-AU" dirty="0"/>
          </a:p>
        </p:txBody>
      </p:sp>
      <p:pic>
        <p:nvPicPr>
          <p:cNvPr id="7" name="Picture 2"/>
          <p:cNvPicPr>
            <a:picLocks noChangeAspect="1" noChangeArrowheads="1"/>
          </p:cNvPicPr>
          <p:nvPr/>
        </p:nvPicPr>
        <p:blipFill>
          <a:blip r:embed="rId4" cstate="print"/>
          <a:srcRect/>
          <a:stretch>
            <a:fillRect/>
          </a:stretch>
        </p:blipFill>
        <p:spPr bwMode="auto">
          <a:xfrm>
            <a:off x="539552" y="4653136"/>
            <a:ext cx="8229600" cy="1019066"/>
          </a:xfrm>
          <a:prstGeom prst="rect">
            <a:avLst/>
          </a:prstGeom>
          <a:noFill/>
          <a:ln w="9525">
            <a:noFill/>
            <a:miter lim="800000"/>
            <a:headEnd/>
            <a:tailEnd/>
          </a:ln>
        </p:spPr>
      </p:pic>
      <p:cxnSp>
        <p:nvCxnSpPr>
          <p:cNvPr id="10" name="Straight Arrow Connector 9"/>
          <p:cNvCxnSpPr/>
          <p:nvPr/>
        </p:nvCxnSpPr>
        <p:spPr>
          <a:xfrm flipH="1" flipV="1">
            <a:off x="5508104" y="5589240"/>
            <a:ext cx="792088" cy="576064"/>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Slide Number Placeholder 12"/>
          <p:cNvSpPr>
            <a:spLocks noGrp="1"/>
          </p:cNvSpPr>
          <p:nvPr>
            <p:ph type="sldNum" sz="quarter" idx="12"/>
          </p:nvPr>
        </p:nvSpPr>
        <p:spPr/>
        <p:txBody>
          <a:bodyPr/>
          <a:lstStyle/>
          <a:p>
            <a:fld id="{D5BBC35B-A44B-4119-B8DA-DE9E3DFADA20}" type="slidenum">
              <a:rPr kumimoji="0" lang="en-US" smtClean="0"/>
              <a:pPr/>
              <a:t>2</a:t>
            </a:fld>
            <a:endParaRPr kumimoji="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1772816"/>
            <a:ext cx="8229600" cy="1143000"/>
          </a:xfrm>
        </p:spPr>
        <p:txBody>
          <a:bodyPr>
            <a:normAutofit fontScale="90000"/>
          </a:bodyPr>
          <a:lstStyle/>
          <a:p>
            <a:pPr algn="ctr"/>
            <a:r>
              <a:rPr lang="en-AU" dirty="0" smtClean="0"/>
              <a:t>Visa or MasterCard credit or debit cards only accepted</a:t>
            </a:r>
            <a:endParaRPr lang="en-AU" dirty="0"/>
          </a:p>
        </p:txBody>
      </p:sp>
      <p:pic>
        <p:nvPicPr>
          <p:cNvPr id="4" name="Picture 3" descr="DEC_darker blue.jpg"/>
          <p:cNvPicPr/>
          <p:nvPr/>
        </p:nvPicPr>
        <p:blipFill>
          <a:blip r:embed="rId3" cstate="print"/>
          <a:srcRect/>
          <a:stretch>
            <a:fillRect/>
          </a:stretch>
        </p:blipFill>
        <p:spPr bwMode="auto">
          <a:xfrm>
            <a:off x="179512" y="116632"/>
            <a:ext cx="2305050" cy="628650"/>
          </a:xfrm>
          <a:prstGeom prst="rect">
            <a:avLst/>
          </a:prstGeom>
          <a:noFill/>
          <a:ln w="9525">
            <a:noFill/>
            <a:miter lim="800000"/>
            <a:headEnd/>
            <a:tailEnd/>
          </a:ln>
        </p:spPr>
      </p:pic>
      <p:pic>
        <p:nvPicPr>
          <p:cNvPr id="3074" name="Picture 2" descr="C:\Documents and Settings\jhood2\Local Settings\Temporary Internet Files\Content.IE5\VTKUG4JT\MC900440384[1].png"/>
          <p:cNvPicPr>
            <a:picLocks noGrp="1" noChangeAspect="1" noChangeArrowheads="1"/>
          </p:cNvPicPr>
          <p:nvPr>
            <p:ph idx="1"/>
          </p:nvPr>
        </p:nvPicPr>
        <p:blipFill>
          <a:blip r:embed="rId4" cstate="print"/>
          <a:srcRect/>
          <a:stretch>
            <a:fillRect/>
          </a:stretch>
        </p:blipFill>
        <p:spPr bwMode="auto">
          <a:xfrm>
            <a:off x="3200400" y="3130550"/>
            <a:ext cx="2743200" cy="2743200"/>
          </a:xfrm>
          <a:prstGeom prst="rect">
            <a:avLst/>
          </a:prstGeom>
          <a:noFill/>
        </p:spPr>
      </p:pic>
      <p:sp>
        <p:nvSpPr>
          <p:cNvPr id="6" name="Slide Number Placeholder 5"/>
          <p:cNvSpPr>
            <a:spLocks noGrp="1"/>
          </p:cNvSpPr>
          <p:nvPr>
            <p:ph type="sldNum" sz="quarter" idx="12"/>
          </p:nvPr>
        </p:nvSpPr>
        <p:spPr/>
        <p:txBody>
          <a:bodyPr/>
          <a:lstStyle/>
          <a:p>
            <a:fld id="{D5BBC35B-A44B-4119-B8DA-DE9E3DFADA20}" type="slidenum">
              <a:rPr kumimoji="0" lang="en-US" smtClean="0"/>
              <a:pPr/>
              <a:t>3</a:t>
            </a:fld>
            <a:endParaRPr kumimoji="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1412776"/>
            <a:ext cx="8229600" cy="1143000"/>
          </a:xfrm>
        </p:spPr>
        <p:txBody>
          <a:bodyPr/>
          <a:lstStyle/>
          <a:p>
            <a:r>
              <a:rPr lang="en-AU" dirty="0" smtClean="0"/>
              <a:t>4 Westpac </a:t>
            </a:r>
            <a:r>
              <a:rPr lang="en-AU" dirty="0" err="1" smtClean="0"/>
              <a:t>QuickWeb</a:t>
            </a:r>
            <a:r>
              <a:rPr lang="en-AU" dirty="0" smtClean="0"/>
              <a:t> pages</a:t>
            </a:r>
            <a:endParaRPr lang="en-AU" dirty="0"/>
          </a:p>
        </p:txBody>
      </p:sp>
      <p:sp>
        <p:nvSpPr>
          <p:cNvPr id="5" name="Content Placeholder 4"/>
          <p:cNvSpPr>
            <a:spLocks noGrp="1"/>
          </p:cNvSpPr>
          <p:nvPr>
            <p:ph idx="1"/>
          </p:nvPr>
        </p:nvSpPr>
        <p:spPr>
          <a:xfrm>
            <a:off x="395536" y="2636912"/>
            <a:ext cx="8229600" cy="3373835"/>
          </a:xfrm>
        </p:spPr>
        <p:txBody>
          <a:bodyPr/>
          <a:lstStyle/>
          <a:p>
            <a:r>
              <a:rPr lang="en-AU" sz="2800" dirty="0" smtClean="0"/>
              <a:t>Entering payment details </a:t>
            </a:r>
          </a:p>
          <a:p>
            <a:pPr lvl="0"/>
            <a:r>
              <a:rPr lang="en-AU" sz="2800" dirty="0" smtClean="0"/>
              <a:t>Entering credit card details </a:t>
            </a:r>
            <a:endParaRPr lang="en-AU" sz="1800" dirty="0" smtClean="0"/>
          </a:p>
          <a:p>
            <a:pPr lvl="0"/>
            <a:r>
              <a:rPr lang="en-AU" sz="2800" dirty="0" smtClean="0"/>
              <a:t>Confirmation of payment details and </a:t>
            </a:r>
            <a:endParaRPr lang="en-AU" sz="1800" dirty="0" smtClean="0"/>
          </a:p>
          <a:p>
            <a:pPr lvl="0"/>
            <a:r>
              <a:rPr lang="en-AU" sz="2800" dirty="0" smtClean="0"/>
              <a:t>Online Payment Receipt</a:t>
            </a:r>
            <a:r>
              <a:rPr lang="en-AU" sz="2400" dirty="0" smtClean="0"/>
              <a:t>.</a:t>
            </a:r>
            <a:endParaRPr lang="en-AU" sz="1800" dirty="0" smtClean="0"/>
          </a:p>
          <a:p>
            <a:endParaRPr lang="en-AU" dirty="0"/>
          </a:p>
        </p:txBody>
      </p:sp>
      <p:pic>
        <p:nvPicPr>
          <p:cNvPr id="6" name="Picture 5" descr="DEC_darker blue.jpg"/>
          <p:cNvPicPr/>
          <p:nvPr/>
        </p:nvPicPr>
        <p:blipFill>
          <a:blip r:embed="rId3" cstate="print"/>
          <a:srcRect/>
          <a:stretch>
            <a:fillRect/>
          </a:stretch>
        </p:blipFill>
        <p:spPr bwMode="auto">
          <a:xfrm>
            <a:off x="179512" y="116632"/>
            <a:ext cx="2305050" cy="62865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fld id="{D5BBC35B-A44B-4119-B8DA-DE9E3DFADA20}" type="slidenum">
              <a:rPr kumimoji="0" lang="en-US" smtClean="0"/>
              <a:pPr/>
              <a:t>4</a:t>
            </a:fld>
            <a:endParaRPr kumimoji="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76872"/>
            <a:ext cx="8229600" cy="3528392"/>
          </a:xfrm>
        </p:spPr>
        <p:txBody>
          <a:bodyPr>
            <a:normAutofit lnSpcReduction="10000"/>
          </a:bodyPr>
          <a:lstStyle/>
          <a:p>
            <a:endParaRPr lang="en-AU" dirty="0" smtClean="0"/>
          </a:p>
          <a:p>
            <a:r>
              <a:rPr lang="en-AU" dirty="0" smtClean="0"/>
              <a:t>Student’s name, class or year, date of birth</a:t>
            </a:r>
          </a:p>
          <a:p>
            <a:r>
              <a:rPr lang="en-AU" dirty="0" smtClean="0"/>
              <a:t>Payer’s name, contact phone &amp; email</a:t>
            </a:r>
          </a:p>
          <a:p>
            <a:r>
              <a:rPr lang="en-AU" dirty="0" smtClean="0"/>
              <a:t>Select what you want to pay for by checking relevant box</a:t>
            </a:r>
          </a:p>
          <a:p>
            <a:r>
              <a:rPr lang="en-AU" dirty="0" smtClean="0"/>
              <a:t>Payment description must be accurate</a:t>
            </a:r>
          </a:p>
          <a:p>
            <a:r>
              <a:rPr lang="en-AU" dirty="0" smtClean="0"/>
              <a:t>Payment amount must be completed</a:t>
            </a:r>
          </a:p>
          <a:p>
            <a:r>
              <a:rPr lang="en-AU" dirty="0" err="1" smtClean="0"/>
              <a:t>Asterix</a:t>
            </a:r>
            <a:r>
              <a:rPr lang="en-AU" dirty="0" smtClean="0"/>
              <a:t> * indicates a mandatory field</a:t>
            </a:r>
          </a:p>
          <a:p>
            <a:endParaRPr lang="en-AU" dirty="0" smtClean="0"/>
          </a:p>
          <a:p>
            <a:endParaRPr lang="en-AU" dirty="0"/>
          </a:p>
        </p:txBody>
      </p:sp>
      <p:sp>
        <p:nvSpPr>
          <p:cNvPr id="3" name="Title 2"/>
          <p:cNvSpPr>
            <a:spLocks noGrp="1"/>
          </p:cNvSpPr>
          <p:nvPr>
            <p:ph type="title"/>
          </p:nvPr>
        </p:nvSpPr>
        <p:spPr>
          <a:xfrm>
            <a:off x="467544" y="1124744"/>
            <a:ext cx="8229600" cy="1143000"/>
          </a:xfrm>
        </p:spPr>
        <p:txBody>
          <a:bodyPr/>
          <a:lstStyle/>
          <a:p>
            <a:r>
              <a:rPr lang="en-AU" dirty="0" smtClean="0"/>
              <a:t>Entering payment details</a:t>
            </a:r>
            <a:endParaRPr lang="en-AU" dirty="0"/>
          </a:p>
        </p:txBody>
      </p:sp>
      <p:pic>
        <p:nvPicPr>
          <p:cNvPr id="4" name="Picture 3" descr="DEC_darker blue.jpg"/>
          <p:cNvPicPr/>
          <p:nvPr/>
        </p:nvPicPr>
        <p:blipFill>
          <a:blip r:embed="rId3" cstate="print"/>
          <a:srcRect/>
          <a:stretch>
            <a:fillRect/>
          </a:stretch>
        </p:blipFill>
        <p:spPr bwMode="auto">
          <a:xfrm>
            <a:off x="179512" y="116632"/>
            <a:ext cx="2305050" cy="628650"/>
          </a:xfrm>
          <a:prstGeom prst="rect">
            <a:avLst/>
          </a:prstGeom>
          <a:noFill/>
          <a:ln w="9525">
            <a:noFill/>
            <a:miter lim="800000"/>
            <a:headEnd/>
            <a:tailEnd/>
          </a:ln>
        </p:spPr>
      </p:pic>
      <p:pic>
        <p:nvPicPr>
          <p:cNvPr id="4098" name="Picture 2" descr="C:\Documents and Settings\jhood2\Local Settings\Temporary Internet Files\Content.IE5\AA4QJM9H\MC900312462[1].wmf"/>
          <p:cNvPicPr>
            <a:picLocks noChangeAspect="1" noChangeArrowheads="1"/>
          </p:cNvPicPr>
          <p:nvPr/>
        </p:nvPicPr>
        <p:blipFill>
          <a:blip r:embed="rId4" cstate="print"/>
          <a:srcRect/>
          <a:stretch>
            <a:fillRect/>
          </a:stretch>
        </p:blipFill>
        <p:spPr bwMode="auto">
          <a:xfrm>
            <a:off x="6948264" y="188640"/>
            <a:ext cx="1500530" cy="1805940"/>
          </a:xfrm>
          <a:prstGeom prst="rect">
            <a:avLst/>
          </a:prstGeom>
          <a:noFill/>
        </p:spPr>
      </p:pic>
      <p:sp>
        <p:nvSpPr>
          <p:cNvPr id="6" name="Slide Number Placeholder 5"/>
          <p:cNvSpPr>
            <a:spLocks noGrp="1"/>
          </p:cNvSpPr>
          <p:nvPr>
            <p:ph type="sldNum" sz="quarter" idx="12"/>
          </p:nvPr>
        </p:nvSpPr>
        <p:spPr/>
        <p:txBody>
          <a:bodyPr/>
          <a:lstStyle/>
          <a:p>
            <a:fld id="{D5BBC35B-A44B-4119-B8DA-DE9E3DFADA20}" type="slidenum">
              <a:rPr kumimoji="0" lang="en-US" smtClean="0"/>
              <a:pPr/>
              <a:t>5</a:t>
            </a:fld>
            <a:endParaRPr kumimoji="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916832"/>
            <a:ext cx="8229600" cy="4018451"/>
          </a:xfrm>
        </p:spPr>
        <p:txBody>
          <a:bodyPr>
            <a:normAutofit/>
          </a:bodyPr>
          <a:lstStyle/>
          <a:p>
            <a:r>
              <a:rPr lang="en-AU" sz="2000" dirty="0" smtClean="0"/>
              <a:t>Voluntary Schools Contributions – enter voluntary contribution</a:t>
            </a:r>
          </a:p>
          <a:p>
            <a:r>
              <a:rPr lang="en-AU" sz="2000" dirty="0" smtClean="0"/>
              <a:t>Subject Contributions – enter particular subject </a:t>
            </a:r>
            <a:r>
              <a:rPr lang="en-AU" sz="2000" dirty="0" err="1" smtClean="0"/>
              <a:t>eg</a:t>
            </a:r>
            <a:r>
              <a:rPr lang="en-AU" sz="2000" dirty="0" smtClean="0"/>
              <a:t> Maths</a:t>
            </a:r>
          </a:p>
          <a:p>
            <a:r>
              <a:rPr lang="en-AU" sz="2000" dirty="0" smtClean="0"/>
              <a:t>Excursion – enter name of excursion </a:t>
            </a:r>
            <a:r>
              <a:rPr lang="en-AU" sz="2000" dirty="0" err="1" smtClean="0"/>
              <a:t>eg</a:t>
            </a:r>
            <a:r>
              <a:rPr lang="en-AU" sz="2000" dirty="0" smtClean="0"/>
              <a:t> Opera House</a:t>
            </a:r>
          </a:p>
          <a:p>
            <a:r>
              <a:rPr lang="en-AU" sz="2000" dirty="0" smtClean="0"/>
              <a:t>Sport – enter name of particular sport </a:t>
            </a:r>
            <a:r>
              <a:rPr lang="en-AU" sz="2000" dirty="0" err="1" smtClean="0"/>
              <a:t>eg</a:t>
            </a:r>
            <a:r>
              <a:rPr lang="en-AU" sz="2000" dirty="0" smtClean="0"/>
              <a:t> Softball</a:t>
            </a:r>
          </a:p>
          <a:p>
            <a:r>
              <a:rPr lang="en-AU" sz="2000" dirty="0" smtClean="0"/>
              <a:t>Creative &amp; Practical Arts – enter particulars </a:t>
            </a:r>
            <a:r>
              <a:rPr lang="en-AU" sz="2000" dirty="0" err="1" smtClean="0"/>
              <a:t>eg</a:t>
            </a:r>
            <a:r>
              <a:rPr lang="en-AU" sz="2000" dirty="0" smtClean="0"/>
              <a:t> Dance, Drama </a:t>
            </a:r>
          </a:p>
          <a:p>
            <a:r>
              <a:rPr lang="en-AU" sz="2000" dirty="0" smtClean="0"/>
              <a:t>Sales to Students – enter item you are purchasing </a:t>
            </a:r>
            <a:r>
              <a:rPr lang="en-AU" sz="2000" dirty="0" err="1" smtClean="0"/>
              <a:t>eg</a:t>
            </a:r>
            <a:r>
              <a:rPr lang="en-AU" sz="2000" dirty="0" smtClean="0"/>
              <a:t> calculator</a:t>
            </a:r>
          </a:p>
          <a:p>
            <a:r>
              <a:rPr lang="en-AU" sz="2000" dirty="0" smtClean="0"/>
              <a:t>Other – can be used to pay whole amount </a:t>
            </a:r>
            <a:r>
              <a:rPr lang="en-AU" sz="2000" dirty="0" err="1" smtClean="0"/>
              <a:t>eg</a:t>
            </a:r>
            <a:r>
              <a:rPr lang="en-AU" sz="2000" dirty="0" smtClean="0"/>
              <a:t> Term 1 2015</a:t>
            </a:r>
          </a:p>
        </p:txBody>
      </p:sp>
      <p:sp>
        <p:nvSpPr>
          <p:cNvPr id="3" name="Title 2"/>
          <p:cNvSpPr>
            <a:spLocks noGrp="1"/>
          </p:cNvSpPr>
          <p:nvPr>
            <p:ph type="title"/>
          </p:nvPr>
        </p:nvSpPr>
        <p:spPr>
          <a:xfrm>
            <a:off x="467544" y="764704"/>
            <a:ext cx="8229600" cy="1143000"/>
          </a:xfrm>
        </p:spPr>
        <p:txBody>
          <a:bodyPr/>
          <a:lstStyle/>
          <a:p>
            <a:r>
              <a:rPr lang="en-AU" dirty="0" smtClean="0"/>
              <a:t>Payment description</a:t>
            </a:r>
            <a:endParaRPr lang="en-AU" dirty="0"/>
          </a:p>
        </p:txBody>
      </p:sp>
      <p:pic>
        <p:nvPicPr>
          <p:cNvPr id="4" name="Picture 3" descr="DEC_darker blue.jpg"/>
          <p:cNvPicPr/>
          <p:nvPr/>
        </p:nvPicPr>
        <p:blipFill>
          <a:blip r:embed="rId3" cstate="print"/>
          <a:srcRect/>
          <a:stretch>
            <a:fillRect/>
          </a:stretch>
        </p:blipFill>
        <p:spPr bwMode="auto">
          <a:xfrm>
            <a:off x="179512" y="116632"/>
            <a:ext cx="2305050" cy="628650"/>
          </a:xfrm>
          <a:prstGeom prst="rect">
            <a:avLst/>
          </a:prstGeom>
          <a:noFill/>
          <a:ln w="9525">
            <a:noFill/>
            <a:miter lim="800000"/>
            <a:headEnd/>
            <a:tailEnd/>
          </a:ln>
        </p:spPr>
      </p:pic>
      <p:pic>
        <p:nvPicPr>
          <p:cNvPr id="2051" name="Picture 3" descr="C:\Documents and Settings\jhood2\Local Settings\Temporary Internet Files\Content.IE5\5XCZUIQM\MP900305812[1].jpg"/>
          <p:cNvPicPr>
            <a:picLocks noChangeAspect="1" noChangeArrowheads="1"/>
          </p:cNvPicPr>
          <p:nvPr/>
        </p:nvPicPr>
        <p:blipFill>
          <a:blip r:embed="rId4" cstate="print"/>
          <a:srcRect/>
          <a:stretch>
            <a:fillRect/>
          </a:stretch>
        </p:blipFill>
        <p:spPr bwMode="auto">
          <a:xfrm>
            <a:off x="3995936" y="5133189"/>
            <a:ext cx="1800200" cy="1680187"/>
          </a:xfrm>
          <a:prstGeom prst="rect">
            <a:avLst/>
          </a:prstGeom>
          <a:noFill/>
        </p:spPr>
      </p:pic>
      <p:pic>
        <p:nvPicPr>
          <p:cNvPr id="2053" name="Picture 5" descr="C:\Documents and Settings\jhood2\Local Settings\Temporary Internet Files\Content.IE5\VTKUG4JT\MP900382776[1].jpg"/>
          <p:cNvPicPr>
            <a:picLocks noChangeAspect="1" noChangeArrowheads="1"/>
          </p:cNvPicPr>
          <p:nvPr/>
        </p:nvPicPr>
        <p:blipFill>
          <a:blip r:embed="rId5" cstate="print"/>
          <a:srcRect/>
          <a:stretch>
            <a:fillRect/>
          </a:stretch>
        </p:blipFill>
        <p:spPr bwMode="auto">
          <a:xfrm>
            <a:off x="6588224" y="5309177"/>
            <a:ext cx="1904256" cy="1360183"/>
          </a:xfrm>
          <a:prstGeom prst="rect">
            <a:avLst/>
          </a:prstGeom>
          <a:noFill/>
        </p:spPr>
      </p:pic>
      <p:pic>
        <p:nvPicPr>
          <p:cNvPr id="2054" name="Picture 6" descr="C:\Documents and Settings\jhood2\Local Settings\Temporary Internet Files\Content.IE5\5XCZUIQM\MC900437569[1].wmf"/>
          <p:cNvPicPr>
            <a:picLocks noChangeAspect="1" noChangeArrowheads="1"/>
          </p:cNvPicPr>
          <p:nvPr/>
        </p:nvPicPr>
        <p:blipFill>
          <a:blip r:embed="rId6" cstate="print"/>
          <a:srcRect/>
          <a:stretch>
            <a:fillRect/>
          </a:stretch>
        </p:blipFill>
        <p:spPr bwMode="auto">
          <a:xfrm>
            <a:off x="6948264" y="404664"/>
            <a:ext cx="1879600" cy="1612900"/>
          </a:xfrm>
          <a:prstGeom prst="rect">
            <a:avLst/>
          </a:prstGeom>
          <a:noFill/>
        </p:spPr>
      </p:pic>
      <p:sp>
        <p:nvSpPr>
          <p:cNvPr id="10" name="Slide Number Placeholder 9"/>
          <p:cNvSpPr>
            <a:spLocks noGrp="1"/>
          </p:cNvSpPr>
          <p:nvPr>
            <p:ph type="sldNum" sz="quarter" idx="12"/>
          </p:nvPr>
        </p:nvSpPr>
        <p:spPr/>
        <p:txBody>
          <a:bodyPr/>
          <a:lstStyle/>
          <a:p>
            <a:fld id="{D5BBC35B-A44B-4119-B8DA-DE9E3DFADA20}" type="slidenum">
              <a:rPr kumimoji="0" lang="en-US" smtClean="0"/>
              <a:pPr/>
              <a:t>6</a:t>
            </a:fld>
            <a:endParaRPr kumimoji="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980728"/>
            <a:ext cx="8229600" cy="1143000"/>
          </a:xfrm>
        </p:spPr>
        <p:txBody>
          <a:bodyPr>
            <a:normAutofit fontScale="90000"/>
          </a:bodyPr>
          <a:lstStyle/>
          <a:p>
            <a:r>
              <a:rPr lang="en-AU" dirty="0" smtClean="0"/>
              <a:t>Entering credit/debit card details</a:t>
            </a:r>
            <a:endParaRPr lang="en-AU" dirty="0"/>
          </a:p>
        </p:txBody>
      </p:sp>
      <p:pic>
        <p:nvPicPr>
          <p:cNvPr id="4" name="Picture 3" descr="DEC_darker blue.jpg"/>
          <p:cNvPicPr/>
          <p:nvPr/>
        </p:nvPicPr>
        <p:blipFill>
          <a:blip r:embed="rId3" cstate="print"/>
          <a:srcRect/>
          <a:stretch>
            <a:fillRect/>
          </a:stretch>
        </p:blipFill>
        <p:spPr bwMode="auto">
          <a:xfrm>
            <a:off x="179512" y="116632"/>
            <a:ext cx="2305050" cy="628650"/>
          </a:xfrm>
          <a:prstGeom prst="rect">
            <a:avLst/>
          </a:prstGeom>
          <a:noFill/>
          <a:ln w="9525">
            <a:noFill/>
            <a:miter lim="800000"/>
            <a:headEnd/>
            <a:tailEnd/>
          </a:ln>
        </p:spPr>
      </p:pic>
      <p:pic>
        <p:nvPicPr>
          <p:cNvPr id="5121" name="Picture 1"/>
          <p:cNvPicPr>
            <a:picLocks noGrp="1" noChangeAspect="1" noChangeArrowheads="1"/>
          </p:cNvPicPr>
          <p:nvPr>
            <p:ph idx="1"/>
          </p:nvPr>
        </p:nvPicPr>
        <p:blipFill>
          <a:blip r:embed="rId4" cstate="print"/>
          <a:srcRect/>
          <a:stretch>
            <a:fillRect/>
          </a:stretch>
        </p:blipFill>
        <p:spPr bwMode="auto">
          <a:xfrm>
            <a:off x="566202" y="2132856"/>
            <a:ext cx="7040389" cy="345638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D5BBC35B-A44B-4119-B8DA-DE9E3DFADA20}" type="slidenum">
              <a:rPr kumimoji="0" lang="en-US" smtClean="0"/>
              <a:pPr/>
              <a:t>7</a:t>
            </a:fld>
            <a:endParaRPr kumimoji="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908720"/>
            <a:ext cx="8229600" cy="1143000"/>
          </a:xfrm>
        </p:spPr>
        <p:txBody>
          <a:bodyPr/>
          <a:lstStyle/>
          <a:p>
            <a:r>
              <a:rPr lang="en-AU" dirty="0" smtClean="0"/>
              <a:t>Confirm payment details</a:t>
            </a:r>
            <a:endParaRPr lang="en-AU" dirty="0"/>
          </a:p>
        </p:txBody>
      </p:sp>
      <p:pic>
        <p:nvPicPr>
          <p:cNvPr id="4" name="Picture 3" descr="DEC_darker blue.jpg"/>
          <p:cNvPicPr/>
          <p:nvPr/>
        </p:nvPicPr>
        <p:blipFill>
          <a:blip r:embed="rId3" cstate="print"/>
          <a:srcRect/>
          <a:stretch>
            <a:fillRect/>
          </a:stretch>
        </p:blipFill>
        <p:spPr bwMode="auto">
          <a:xfrm>
            <a:off x="179512" y="116632"/>
            <a:ext cx="2305050" cy="628650"/>
          </a:xfrm>
          <a:prstGeom prst="rect">
            <a:avLst/>
          </a:prstGeom>
          <a:noFill/>
          <a:ln w="9525">
            <a:noFill/>
            <a:miter lim="800000"/>
            <a:headEnd/>
            <a:tailEnd/>
          </a:ln>
        </p:spPr>
      </p:pic>
      <p:pic>
        <p:nvPicPr>
          <p:cNvPr id="20484" name="Picture 4"/>
          <p:cNvPicPr>
            <a:picLocks noGrp="1" noChangeAspect="1" noChangeArrowheads="1"/>
          </p:cNvPicPr>
          <p:nvPr>
            <p:ph idx="1"/>
          </p:nvPr>
        </p:nvPicPr>
        <p:blipFill>
          <a:blip r:embed="rId4" cstate="print"/>
          <a:srcRect/>
          <a:stretch>
            <a:fillRect/>
          </a:stretch>
        </p:blipFill>
        <p:spPr bwMode="auto">
          <a:xfrm>
            <a:off x="1333887" y="2259013"/>
            <a:ext cx="6404789" cy="1836737"/>
          </a:xfrm>
          <a:prstGeom prst="rect">
            <a:avLst/>
          </a:prstGeom>
          <a:noFill/>
          <a:ln w="9525">
            <a:noFill/>
            <a:miter lim="800000"/>
            <a:headEnd/>
            <a:tailEnd/>
          </a:ln>
        </p:spPr>
      </p:pic>
      <p:sp>
        <p:nvSpPr>
          <p:cNvPr id="9" name="TextBox 8"/>
          <p:cNvSpPr txBox="1"/>
          <p:nvPr/>
        </p:nvSpPr>
        <p:spPr>
          <a:xfrm>
            <a:off x="1835696" y="4365104"/>
            <a:ext cx="5544616" cy="923330"/>
          </a:xfrm>
          <a:prstGeom prst="rect">
            <a:avLst/>
          </a:prstGeom>
          <a:noFill/>
        </p:spPr>
        <p:txBody>
          <a:bodyPr wrap="square" rtlCol="0">
            <a:spAutoFit/>
          </a:bodyPr>
          <a:lstStyle/>
          <a:p>
            <a:r>
              <a:rPr lang="en-AU" dirty="0" smtClean="0"/>
              <a:t>You can modify your credit card details or enter the </a:t>
            </a:r>
            <a:r>
              <a:rPr lang="en-AU" dirty="0" err="1" smtClean="0"/>
              <a:t>Captcha</a:t>
            </a:r>
            <a:r>
              <a:rPr lang="en-AU" dirty="0" smtClean="0"/>
              <a:t> code (security feature) and make the payment</a:t>
            </a:r>
            <a:endParaRPr lang="en-AU" dirty="0"/>
          </a:p>
        </p:txBody>
      </p:sp>
      <p:sp>
        <p:nvSpPr>
          <p:cNvPr id="10" name="Slide Number Placeholder 9"/>
          <p:cNvSpPr>
            <a:spLocks noGrp="1"/>
          </p:cNvSpPr>
          <p:nvPr>
            <p:ph type="sldNum" sz="quarter" idx="12"/>
          </p:nvPr>
        </p:nvSpPr>
        <p:spPr/>
        <p:txBody>
          <a:bodyPr/>
          <a:lstStyle/>
          <a:p>
            <a:fld id="{D5BBC35B-A44B-4119-B8DA-DE9E3DFADA20}" type="slidenum">
              <a:rPr kumimoji="0" lang="en-US" smtClean="0"/>
              <a:pPr/>
              <a:t>8</a:t>
            </a:fld>
            <a:endParaRPr kumimoji="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348880"/>
            <a:ext cx="8229600" cy="3010339"/>
          </a:xfrm>
        </p:spPr>
        <p:txBody>
          <a:bodyPr>
            <a:normAutofit lnSpcReduction="10000"/>
          </a:bodyPr>
          <a:lstStyle/>
          <a:p>
            <a:r>
              <a:rPr lang="en-AU" dirty="0" smtClean="0"/>
              <a:t>Print and/or Email – you can change the prefilled email address if you wish</a:t>
            </a:r>
          </a:p>
          <a:p>
            <a:r>
              <a:rPr lang="en-AU" dirty="0" smtClean="0"/>
              <a:t>Note the receipt number for your reference, and </a:t>
            </a:r>
            <a:r>
              <a:rPr lang="en-AU" b="1" dirty="0" smtClean="0"/>
              <a:t>write this on any permission notes you are sending back to school</a:t>
            </a:r>
            <a:r>
              <a:rPr lang="en-AU" dirty="0" smtClean="0"/>
              <a:t>.</a:t>
            </a:r>
          </a:p>
          <a:p>
            <a:r>
              <a:rPr lang="en-AU" dirty="0" smtClean="0"/>
              <a:t>You do not need to send a copy of your receipt to the school</a:t>
            </a:r>
            <a:endParaRPr lang="en-AU" dirty="0"/>
          </a:p>
        </p:txBody>
      </p:sp>
      <p:sp>
        <p:nvSpPr>
          <p:cNvPr id="3" name="Title 2"/>
          <p:cNvSpPr>
            <a:spLocks noGrp="1"/>
          </p:cNvSpPr>
          <p:nvPr>
            <p:ph type="title"/>
          </p:nvPr>
        </p:nvSpPr>
        <p:spPr>
          <a:xfrm>
            <a:off x="395536" y="1124744"/>
            <a:ext cx="8229600" cy="1143000"/>
          </a:xfrm>
        </p:spPr>
        <p:txBody>
          <a:bodyPr/>
          <a:lstStyle/>
          <a:p>
            <a:r>
              <a:rPr lang="en-AU" dirty="0" smtClean="0"/>
              <a:t>Online payment receipt</a:t>
            </a:r>
            <a:endParaRPr lang="en-AU" dirty="0"/>
          </a:p>
        </p:txBody>
      </p:sp>
      <p:pic>
        <p:nvPicPr>
          <p:cNvPr id="4" name="Picture 3" descr="DEC_darker blue.jpg"/>
          <p:cNvPicPr/>
          <p:nvPr/>
        </p:nvPicPr>
        <p:blipFill>
          <a:blip r:embed="rId3" cstate="print"/>
          <a:srcRect/>
          <a:stretch>
            <a:fillRect/>
          </a:stretch>
        </p:blipFill>
        <p:spPr bwMode="auto">
          <a:xfrm>
            <a:off x="179512" y="116632"/>
            <a:ext cx="2305050" cy="62865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D5BBC35B-A44B-4119-B8DA-DE9E3DFADA20}" type="slidenum">
              <a:rPr kumimoji="0" lang="en-US" smtClean="0"/>
              <a:pPr/>
              <a:t>9</a:t>
            </a:fld>
            <a:endParaRPr kumimoji="0"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0056&quot;&gt;&lt;/object&gt;&lt;object type=&quot;2&quot; unique_id=&quot;10057&quot;&gt;&lt;object type=&quot;3&quot; unique_id=&quot;10058&quot;&gt;&lt;property id=&quot;20148&quot; value=&quot;5&quot;/&gt;&lt;property id=&quot;20300&quot; value=&quot;Slide 1 - &amp;quot;Parent Online Payments using &amp;#x0D;&amp;#x0A;Westpac QuickWeb&amp;quot;&quot;/&gt;&lt;property id=&quot;20307&quot; value=&quot;256&quot;/&gt;&lt;/object&gt;&lt;object type=&quot;3&quot; unique_id=&quot;10059&quot;&gt;&lt;property id=&quot;20148&quot; value=&quot;5&quot;/&gt;&lt;property id=&quot;20300&quot; value=&quot;Slide 2 - &amp;quot;What is QuickWeb?&amp;quot;&quot;/&gt;&lt;property id=&quot;20307&quot; value=&quot;257&quot;/&gt;&lt;/object&gt;&lt;object type=&quot;3&quot; unique_id=&quot;10060&quot;&gt;&lt;property id=&quot;20148&quot; value=&quot;5&quot;/&gt;&lt;property id=&quot;20300&quot; value=&quot;Slide 4 - &amp;quot;4 Westpac QuickWeb pages&amp;quot;&quot;/&gt;&lt;property id=&quot;20307&quot; value=&quot;258&quot;/&gt;&lt;/object&gt;&lt;object type=&quot;3&quot; unique_id=&quot;10061&quot;&gt;&lt;property id=&quot;20148&quot; value=&quot;5&quot;/&gt;&lt;property id=&quot;20300&quot; value=&quot;Slide 5 - &amp;quot;Entering payment details&amp;quot;&quot;/&gt;&lt;property id=&quot;20307&quot; value=&quot;259&quot;/&gt;&lt;/object&gt;&lt;object type=&quot;3&quot; unique_id=&quot;10110&quot;&gt;&lt;property id=&quot;20148&quot; value=&quot;5&quot;/&gt;&lt;property id=&quot;20300&quot; value=&quot;Slide 6 - &amp;quot;Payment description&amp;quot;&quot;/&gt;&lt;property id=&quot;20307&quot; value=&quot;260&quot;/&gt;&lt;/object&gt;&lt;object type=&quot;3&quot; unique_id=&quot;10111&quot;&gt;&lt;property id=&quot;20148&quot; value=&quot;5&quot;/&gt;&lt;property id=&quot;20300&quot; value=&quot;Slide 3 - &amp;quot;Visa or MasterCard credit or debit cards only accepted&amp;quot;&quot;/&gt;&lt;property id=&quot;20307&quot; value=&quot;261&quot;/&gt;&lt;/object&gt;&lt;object type=&quot;3&quot; unique_id=&quot;10184&quot;&gt;&lt;property id=&quot;20148&quot; value=&quot;5&quot;/&gt;&lt;property id=&quot;20300&quot; value=&quot;Slide 7 - &amp;quot;Entering credit/debit card details&amp;quot;&quot;/&gt;&lt;property id=&quot;20307&quot; value=&quot;262&quot;/&gt;&lt;/object&gt;&lt;object type=&quot;3&quot; unique_id=&quot;10185&quot;&gt;&lt;property id=&quot;20148&quot; value=&quot;5&quot;/&gt;&lt;property id=&quot;20300&quot; value=&quot;Slide 8 - &amp;quot;Confirm payment details&amp;quot;&quot;/&gt;&lt;property id=&quot;20307&quot; value=&quot;263&quot;/&gt;&lt;/object&gt;&lt;object type=&quot;3&quot; unique_id=&quot;10186&quot;&gt;&lt;property id=&quot;20148&quot; value=&quot;5&quot;/&gt;&lt;property id=&quot;20300&quot; value=&quot;Slide 9 - &amp;quot;Online payment receipt&amp;quot;&quot;/&gt;&lt;property id=&quot;20307&quot; value=&quot;264&quot;/&gt;&lt;/object&gt;&lt;object type=&quot;3&quot; unique_id=&quot;10187&quot;&gt;&lt;property id=&quot;20148&quot; value=&quot;5&quot;/&gt;&lt;property id=&quot;20300&quot; value=&quot;Slide 10 - &amp;quot;More than one student to pay for?&amp;quot;&quot;/&gt;&lt;property id=&quot;20307&quot; value=&quot;266&quot;/&gt;&lt;/object&gt;&lt;object type=&quot;3&quot; unique_id=&quot;10228&quot;&gt;&lt;property id=&quot;20148&quot; value=&quot;5&quot;/&gt;&lt;property id=&quot;20300&quot; value=&quot;Slide 11 - &amp;quot;Timing&amp;quot;&quot;/&gt;&lt;property id=&quot;20307&quot; value=&quot;267&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287</TotalTime>
  <Words>1004</Words>
  <Application>Microsoft Office PowerPoint</Application>
  <PresentationFormat>On-screen Show (4:3)</PresentationFormat>
  <Paragraphs>109</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Theme</vt:lpstr>
      <vt:lpstr>Parent Online Payments using  Westpac QuickWeb</vt:lpstr>
      <vt:lpstr>What is QuickWeb?</vt:lpstr>
      <vt:lpstr>Visa or MasterCard credit or debit cards only accepted</vt:lpstr>
      <vt:lpstr>4 Westpac QuickWeb pages</vt:lpstr>
      <vt:lpstr>Entering payment details</vt:lpstr>
      <vt:lpstr>Payment description</vt:lpstr>
      <vt:lpstr>Entering credit/debit card details</vt:lpstr>
      <vt:lpstr>Confirm payment details</vt:lpstr>
      <vt:lpstr>Online payment receipt</vt:lpstr>
      <vt:lpstr>More than one student to pay for?</vt:lpstr>
      <vt:lpstr>Timing</vt:lpstr>
    </vt:vector>
  </TitlesOfParts>
  <Company>NSW Department of Education and Training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Online Payments using  Westpac Quickweb</dc:title>
  <dc:creator>jhood2</dc:creator>
  <cp:lastModifiedBy>Maclean, Lesley</cp:lastModifiedBy>
  <cp:revision>32</cp:revision>
  <dcterms:created xsi:type="dcterms:W3CDTF">2013-02-12T21:31:03Z</dcterms:created>
  <dcterms:modified xsi:type="dcterms:W3CDTF">2015-06-15T04:27:00Z</dcterms:modified>
</cp:coreProperties>
</file>